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zolgi+wojskowe+w+czasie+wojny&amp;tbm=isch&amp;ved=2ahUKEwixxfXV57rpAhXbBncKHXZsDQoQ2-cCegQIABAA&amp;oq=czolgi+wojskowe+w+czasie+wojny&amp;gs_lcp=CgNpbWcQAzoECCMQJzoECAAQGFCCD1iwU2CuVmgCcAB4AIAB0AGIAaENkgEGMjUuMC4xmAEAoAEBqgELZ3dzLXdpei1pbWc&amp;sclient=img&amp;ei=HCLBXrHHFtuN3AP22LVQ&amp;bih=706&amp;biw=1536" TargetMode="External"/><Relationship Id="rId2" Type="http://schemas.openxmlformats.org/officeDocument/2006/relationships/hyperlink" Target="https://www.google.com/search?q=Genera%C5%82+Anders&amp;source=lmns&amp;bih=754&amp;biw=1536&amp;hl=pl&amp;ved=2ahUKEwiLq93v47rpAhWVY5oKHc3rAk8Q_AUoAHoECAEQA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pie%C5%9B%C5%84+o+monte+cassino&amp;sxsrf=ALeKk02lCHC65jNAvXIt0abf_j-oRXakdA:1589714049512&amp;source=lnms&amp;tbm=isch&amp;sa=X&amp;ved=2ahUKEwjQttyp4rrpAhUwmIsKHUAuA_sQ_AUoAnoECBEQBA&amp;biw=1536&amp;bih=75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032E77-74C3-4F1B-A9F0-88A8D4C4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Monte Cassino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A57D88A-F9D8-4C8E-98AC-F02DE9274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108" y="1523777"/>
            <a:ext cx="7072075" cy="4710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50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BCCF1B4B-0C2C-4433-81C2-711854A62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963" y="1905000"/>
            <a:ext cx="6494319" cy="4591774"/>
          </a:xfrm>
        </p:spPr>
      </p:pic>
      <p:sp>
        <p:nvSpPr>
          <p:cNvPr id="3" name="Tytuł 2">
            <a:extLst>
              <a:ext uri="{FF2B5EF4-FFF2-40B4-BE49-F238E27FC236}">
                <a16:creationId xmlns="" xmlns:a16="http://schemas.microsoft.com/office/drawing/2014/main" id="{77DE2D43-5FA3-42DB-8DC3-B57EEDF1A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Żołnierze walczący pod Monte Cassino</a:t>
            </a:r>
          </a:p>
        </p:txBody>
      </p:sp>
    </p:spTree>
    <p:extLst>
      <p:ext uri="{BB962C8B-B14F-4D97-AF65-F5344CB8AC3E}">
        <p14:creationId xmlns="" xmlns:p14="http://schemas.microsoft.com/office/powerpoint/2010/main" val="17366643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AB101F0E-6B04-4768-A034-52D21D29B35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latin typeface="Comic Sans MS" pitchFamily="66" charset="0"/>
              </a:rPr>
              <a:t>WYKAZ NARODOWOŚCI, KTÓRE WALCZYŁY POD MONTE CASSINO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5F34D3F0-3108-4B5F-8E24-69167008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39" y="2105891"/>
            <a:ext cx="4919952" cy="3777622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>
                <a:latin typeface="Comic Sans MS" pitchFamily="66" charset="0"/>
              </a:rPr>
              <a:t>Anglicy</a:t>
            </a:r>
          </a:p>
          <a:p>
            <a:r>
              <a:rPr lang="pl-PL" sz="2000" dirty="0">
                <a:latin typeface="Comic Sans MS" pitchFamily="66" charset="0"/>
              </a:rPr>
              <a:t>Szkoci</a:t>
            </a:r>
          </a:p>
          <a:p>
            <a:r>
              <a:rPr lang="pl-PL" sz="2000" dirty="0">
                <a:latin typeface="Comic Sans MS" pitchFamily="66" charset="0"/>
              </a:rPr>
              <a:t>Walijczycy</a:t>
            </a:r>
          </a:p>
          <a:p>
            <a:r>
              <a:rPr lang="pl-PL" sz="2000" dirty="0">
                <a:latin typeface="Comic Sans MS" pitchFamily="66" charset="0"/>
              </a:rPr>
              <a:t>Irlandczycy</a:t>
            </a:r>
          </a:p>
          <a:p>
            <a:r>
              <a:rPr lang="pl-PL" sz="2000" dirty="0">
                <a:latin typeface="Comic Sans MS" pitchFamily="66" charset="0"/>
              </a:rPr>
              <a:t>Nowozelandczycy</a:t>
            </a:r>
          </a:p>
          <a:p>
            <a:r>
              <a:rPr lang="pl-PL" sz="2000" dirty="0">
                <a:latin typeface="Comic Sans MS" pitchFamily="66" charset="0"/>
              </a:rPr>
              <a:t>Kanadyjczycy</a:t>
            </a:r>
          </a:p>
          <a:p>
            <a:r>
              <a:rPr lang="pl-PL" sz="2000" dirty="0">
                <a:latin typeface="Comic Sans MS" pitchFamily="66" charset="0"/>
              </a:rPr>
              <a:t>Amerykanie</a:t>
            </a:r>
          </a:p>
          <a:p>
            <a:r>
              <a:rPr lang="pl-PL" sz="2000" dirty="0" err="1">
                <a:latin typeface="Comic Sans MS" pitchFamily="66" charset="0"/>
              </a:rPr>
              <a:t>Sikhowie</a:t>
            </a:r>
            <a:endParaRPr lang="pl-PL" sz="2000" dirty="0">
              <a:latin typeface="Comic Sans MS" pitchFamily="66" charset="0"/>
            </a:endParaRPr>
          </a:p>
          <a:p>
            <a:r>
              <a:rPr lang="pl-PL" sz="2000" dirty="0" err="1">
                <a:latin typeface="Comic Sans MS" pitchFamily="66" charset="0"/>
              </a:rPr>
              <a:t>Ghurkowie</a:t>
            </a:r>
            <a:endParaRPr lang="pl-PL" sz="2000" dirty="0">
              <a:latin typeface="Comic Sans MS" pitchFamily="66" charset="0"/>
            </a:endParaRPr>
          </a:p>
          <a:p>
            <a:r>
              <a:rPr lang="pl-PL" sz="2000" dirty="0">
                <a:latin typeface="Comic Sans MS" pitchFamily="66" charset="0"/>
              </a:rPr>
              <a:t>Grecy</a:t>
            </a:r>
          </a:p>
          <a:p>
            <a:r>
              <a:rPr lang="pl-PL" sz="2000" dirty="0">
                <a:latin typeface="Comic Sans MS" pitchFamily="66" charset="0"/>
              </a:rPr>
              <a:t>Francuzi</a:t>
            </a:r>
          </a:p>
          <a:p>
            <a:r>
              <a:rPr lang="pl-PL" sz="2000" dirty="0">
                <a:latin typeface="Comic Sans MS" pitchFamily="66" charset="0"/>
              </a:rPr>
              <a:t>Algierczycy</a:t>
            </a:r>
          </a:p>
          <a:p>
            <a:r>
              <a:rPr lang="pl-PL" sz="2000" dirty="0">
                <a:latin typeface="Comic Sans MS" pitchFamily="66" charset="0"/>
              </a:rPr>
              <a:t>Marokańczycy</a:t>
            </a:r>
          </a:p>
          <a:p>
            <a:r>
              <a:rPr lang="pl-PL" sz="2000" dirty="0">
                <a:latin typeface="Comic Sans MS" pitchFamily="66" charset="0"/>
              </a:rPr>
              <a:t>Tunezyjczycy</a:t>
            </a:r>
          </a:p>
          <a:p>
            <a:r>
              <a:rPr lang="pl-PL" sz="2000" dirty="0">
                <a:latin typeface="Comic Sans MS" pitchFamily="66" charset="0"/>
              </a:rPr>
              <a:t>Polacy</a:t>
            </a:r>
          </a:p>
          <a:p>
            <a:r>
              <a:rPr lang="pl-PL" sz="2000" dirty="0">
                <a:latin typeface="Comic Sans MS" pitchFamily="66" charset="0"/>
              </a:rPr>
              <a:t>Włosi </a:t>
            </a:r>
          </a:p>
          <a:p>
            <a:r>
              <a:rPr lang="pl-PL" sz="2000" dirty="0">
                <a:latin typeface="Comic Sans MS" pitchFamily="66" charset="0"/>
              </a:rPr>
              <a:t>Ukraińcy</a:t>
            </a:r>
          </a:p>
          <a:p>
            <a:r>
              <a:rPr lang="pl-PL" sz="2000" dirty="0">
                <a:latin typeface="Comic Sans MS" pitchFamily="66" charset="0"/>
              </a:rPr>
              <a:t>Białorusini</a:t>
            </a:r>
          </a:p>
          <a:p>
            <a:r>
              <a:rPr lang="pl-PL" sz="2000" dirty="0">
                <a:latin typeface="Comic Sans MS" pitchFamily="66" charset="0"/>
              </a:rPr>
              <a:t>Czesi</a:t>
            </a:r>
          </a:p>
          <a:p>
            <a:r>
              <a:rPr lang="pl-PL" sz="2000" dirty="0">
                <a:latin typeface="Comic Sans MS" pitchFamily="66" charset="0"/>
              </a:rPr>
              <a:t>Austriacy</a:t>
            </a:r>
          </a:p>
          <a:p>
            <a:r>
              <a:rPr lang="pl-PL" sz="2000" dirty="0">
                <a:latin typeface="Comic Sans MS" pitchFamily="66" charset="0"/>
              </a:rPr>
              <a:t>Niemcy</a:t>
            </a:r>
          </a:p>
          <a:p>
            <a:r>
              <a:rPr lang="pl-PL" sz="2000" dirty="0">
                <a:latin typeface="Comic Sans MS" pitchFamily="66" charset="0"/>
              </a:rPr>
              <a:t>Ugandyjczycy</a:t>
            </a:r>
          </a:p>
          <a:p>
            <a:r>
              <a:rPr lang="pl-PL" sz="2000" dirty="0">
                <a:latin typeface="Comic Sans MS" pitchFamily="66" charset="0"/>
              </a:rPr>
              <a:t>Kenijczycy</a:t>
            </a:r>
          </a:p>
          <a:p>
            <a:r>
              <a:rPr lang="pl-PL" sz="2000" dirty="0">
                <a:latin typeface="Comic Sans MS" pitchFamily="66" charset="0"/>
              </a:rPr>
              <a:t>Rodezyjczycy</a:t>
            </a:r>
          </a:p>
          <a:p>
            <a:r>
              <a:rPr lang="pl-PL" sz="2000" dirty="0">
                <a:latin typeface="Comic Sans MS" pitchFamily="66" charset="0"/>
              </a:rPr>
              <a:t>Afrykanerzy</a:t>
            </a:r>
          </a:p>
          <a:p>
            <a:r>
              <a:rPr lang="pl-PL" sz="2000" dirty="0"/>
              <a:t>Australijczycy </a:t>
            </a:r>
          </a:p>
          <a:p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F418FB5-EEE6-42ED-BA76-C35DA4913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02" y="2276417"/>
            <a:ext cx="5477427" cy="3089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79406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6E6A17-335A-4110-A064-E08288C2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Monety o Monte Cassino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3AA98FAD-7E55-49A3-BE00-D742B9F7B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663" y="2133600"/>
            <a:ext cx="7556500" cy="3778250"/>
          </a:xfrm>
        </p:spPr>
      </p:pic>
    </p:spTree>
    <p:extLst>
      <p:ext uri="{BB962C8B-B14F-4D97-AF65-F5344CB8AC3E}">
        <p14:creationId xmlns="" xmlns:p14="http://schemas.microsoft.com/office/powerpoint/2010/main" val="33551421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2F29741B-DB3D-4F88-82C3-480CA762D2C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Po zakończeniu II Wojny </a:t>
            </a:r>
            <a:r>
              <a:rPr lang="pl-PL" dirty="0">
                <a:latin typeface="Comic Sans MS" pitchFamily="66" charset="0"/>
              </a:rPr>
              <a:t>Światowej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070A4193-2BED-4388-9AAF-C8BF6E19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103" y="2449945"/>
            <a:ext cx="4051733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omic Sans MS" pitchFamily="66" charset="0"/>
              </a:rPr>
              <a:t>W 1946 roku Generał Anders  zostaje Naczelnym Wodzem Polskich Sił Zbrojnych na Zachodzie.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 Niestety, po wojenne władze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pozbawiły gen. Andersa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obywatelstwa polskiego,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co spowodowało,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iż zamieszkał on w Londynie.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16 maja 1954 roku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otrzymał awans 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do stopnia generała broni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5A1E1E6-6DC7-4F50-8E5F-72C457C9E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41" y="2681109"/>
            <a:ext cx="4762500" cy="256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6463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4DF91C-408C-42D3-A0EA-FDF11A95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8E1EDAD-63C4-4151-B569-6B0A1449A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https://www.google.com/search?q=Genera%C5%82+Anders&amp;source=lmns&amp;bih=754&amp;biw=1536&amp;hl=pl&amp;ved=2ahUKEwiLq93v47rpAhWVY5oKHc3rAk8Q_AUoAHoECAEQAA</a:t>
            </a:r>
            <a:r>
              <a:rPr lang="pl-PL" sz="1000" dirty="0">
                <a:solidFill>
                  <a:schemeClr val="tx1"/>
                </a:solidFill>
              </a:rPr>
              <a:t> </a:t>
            </a:r>
          </a:p>
          <a:p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03DF5317-7488-4E31-B13B-367D968D799A}"/>
              </a:ext>
            </a:extLst>
          </p:cNvPr>
          <p:cNvSpPr/>
          <p:nvPr/>
        </p:nvSpPr>
        <p:spPr>
          <a:xfrm>
            <a:off x="2680855" y="2995651"/>
            <a:ext cx="82399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search?q=czolgi+wojskowe+w+czasie+wojny&amp;tbm=isch&amp;ved=2ahUKEwixxfXV57rpAhXbBncKHXZsDQoQ2-cCegQIABAA&amp;oq=czolgi+wojskowe+w+czasie+wojny&amp;gs_lcp=CgNpbWcQAzoECCMQJzoECAAQGFCCD1iwU2CuVmgCcAB4AIAB0AGIAaENkgEGMjUuMC4xmAEAoAEBqgELZ3dzLXdpei1pbWc&amp;sclient=img&amp;ei=HCLBXrHHFtuN3AP22LVQ&amp;bih=706&amp;biw=1536#imgrc=djsQ7S3BKBpiDM</a:t>
            </a:r>
            <a:endParaRPr lang="pl-PL" sz="900" dirty="0"/>
          </a:p>
        </p:txBody>
      </p:sp>
      <p:sp>
        <p:nvSpPr>
          <p:cNvPr id="5" name="Prostokąt 4">
            <a:extLst>
              <a:ext uri="{FF2B5EF4-FFF2-40B4-BE49-F238E27FC236}">
                <a16:creationId xmlns="" xmlns:a16="http://schemas.microsoft.com/office/drawing/2014/main" id="{2DE16CF9-8B8D-4D08-A475-08D6553B3C2D}"/>
              </a:ext>
            </a:extLst>
          </p:cNvPr>
          <p:cNvSpPr/>
          <p:nvPr/>
        </p:nvSpPr>
        <p:spPr>
          <a:xfrm>
            <a:off x="2680855" y="3857702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900" dirty="0"/>
              <a:t>ttps://www.google.com/search?q=maki&amp;tbm=isch&amp;ved=2ahUKEwj3vNCk5brpAhVTCXcKHYj1AcoQ2-cCegQIABAA&amp;oq=maki&amp;gs_lcp=CgNpbWcQARgBMgQIABBDMgQIABBDMgQIABBDMgIIADICCAAyAggAMgIIADICCA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79B61C11-80E5-41A2-9CBC-18AC25EF37F3}"/>
              </a:ext>
            </a:extLst>
          </p:cNvPr>
          <p:cNvSpPr/>
          <p:nvPr/>
        </p:nvSpPr>
        <p:spPr>
          <a:xfrm>
            <a:off x="2680855" y="4594133"/>
            <a:ext cx="5548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00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https://www.google.com/search?q=pie%C5%9B%C5%84+o+monte+cassino&amp;sxsrf=ALeKk02lCHC65jNAvXIt0abf_j-oRXakdA:1589714049512&amp;source=lnms&amp;tbm=isch&amp;sa=X&amp;ved=2ahUKEwjQttyp4rrpAhUwmIsKHUAuA_sQ_AUoAnoECBEQBA&amp;biw=1536&amp;bih=754#imgrc=fyNeMe4JR_iJ4M</a:t>
            </a:r>
            <a:endParaRPr lang="pl-PL" sz="800" dirty="0"/>
          </a:p>
        </p:txBody>
      </p:sp>
    </p:spTree>
    <p:extLst>
      <p:ext uri="{BB962C8B-B14F-4D97-AF65-F5344CB8AC3E}">
        <p14:creationId xmlns="" xmlns:p14="http://schemas.microsoft.com/office/powerpoint/2010/main" val="3504377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0D19EF-4A4D-4D79-841C-4C173F8BB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</a:t>
            </a:r>
            <a:r>
              <a:rPr lang="pl-PL" dirty="0"/>
              <a:t>za  </a:t>
            </a:r>
            <a:r>
              <a:rPr lang="pl-PL" dirty="0" smtClean="0"/>
              <a:t>obejrzenie prezentacji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C7260E6-1ABF-4527-973A-F81D5F0FB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Weronika Bajerowska 6a </a:t>
            </a:r>
          </a:p>
        </p:txBody>
      </p:sp>
    </p:spTree>
    <p:extLst>
      <p:ext uri="{BB962C8B-B14F-4D97-AF65-F5344CB8AC3E}">
        <p14:creationId xmlns="" xmlns:p14="http://schemas.microsoft.com/office/powerpoint/2010/main" val="1554286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D8CDE03-35E7-48BA-A77B-31C8EA01C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Pieśń o Monte Cassino </a:t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="" xmlns:a16="http://schemas.microsoft.com/office/drawing/2014/main" id="{4C09EDC6-08E2-4882-95BB-27D7FBC5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636" y="1434273"/>
            <a:ext cx="8532812" cy="1399309"/>
          </a:xfrm>
          <a:prstGeom prst="rect">
            <a:avLst/>
          </a:prstGeom>
        </p:spPr>
        <p:txBody>
          <a:bodyPr vert="horz" lIns="91440" tIns="45720" rIns="91440" bIns="45720" numCol="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Czy widzisz te gruzy na szczycie?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Tam wróg twój się kryje jak szczur!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Musicie, musicie, musicie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Za kark wziąć i strącić go z chmur!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poszli szaleni, zażarci,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poszli zabijać i mścić,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poszli, jak zwykle uparci,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Jak zawsze - za honor się bić.</a:t>
            </a:r>
          </a:p>
          <a:p>
            <a:pPr marL="0" indent="0">
              <a:buNone/>
            </a:pPr>
            <a:endParaRPr lang="pl-PL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Czerwone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Zamiast rosy piły polską krew.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 tych makach szedł żołnierz i ginął,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Lecz od śmierci silniejszy był gniew.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Przejdą lata i wieki przeminą,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Pozostaną ślady dawnych dni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tylko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Czerwieńsze będą, bo z polskiej wzrosną krwi.</a:t>
            </a:r>
          </a:p>
          <a:p>
            <a:pPr marL="0" indent="0">
              <a:buNone/>
            </a:pPr>
            <a:endParaRPr lang="pl-PL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Runęli przez ogień straceńcy,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Niejeden z nich dostał i padł,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Jak ci z </a:t>
            </a:r>
            <a:r>
              <a:rPr lang="pl-PL" sz="1200" dirty="0" err="1">
                <a:latin typeface="Comic Sans MS" pitchFamily="66" charset="0"/>
              </a:rPr>
              <a:t>Samosierry</a:t>
            </a:r>
            <a:r>
              <a:rPr lang="pl-PL" sz="1200" dirty="0">
                <a:latin typeface="Comic Sans MS" pitchFamily="66" charset="0"/>
              </a:rPr>
              <a:t> szaleńcy,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Jak ci spod </a:t>
            </a:r>
            <a:r>
              <a:rPr lang="pl-PL" sz="1200" dirty="0" err="1">
                <a:latin typeface="Comic Sans MS" pitchFamily="66" charset="0"/>
              </a:rPr>
              <a:t>Rokitny</a:t>
            </a:r>
            <a:r>
              <a:rPr lang="pl-PL" sz="1200" dirty="0">
                <a:latin typeface="Comic Sans MS" pitchFamily="66" charset="0"/>
              </a:rPr>
              <a:t> sprzed lat.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Runęli impetem szalonym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doszli, i udał się szturm,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sztandar swój biało-czerwony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Zatknęli na gruzach wśród chmur.</a:t>
            </a:r>
          </a:p>
          <a:p>
            <a:pPr marL="0" indent="0">
              <a:buNone/>
            </a:pPr>
            <a:endParaRPr lang="pl-PL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Czerwone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Zamiast rosy piły polską krew.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 tych makach szedł żołnierz i ginął,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Lecz od śmierci silniejszy był gniew.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Przejdą lata i wieki przeminą,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Pozostaną ślady dawnych dni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tylko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Czerwieńsze będą, bo z polskiej wzrosną krwi.</a:t>
            </a:r>
          </a:p>
          <a:p>
            <a:pPr marL="0" indent="0">
              <a:buNone/>
            </a:pPr>
            <a:endParaRPr lang="pl-PL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Czy widzisz ten rząd białych krzyży?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Tu Polak z honorem brał ślub!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Idź naprzód - im dalej, im wyżej,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Tym więcej ich znajdziesz u stóp.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Ta ziemia do Polski należy,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Choć Polska daleko jest stąd,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Bo wolność krzyżami się mierzy,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Historia ten jeden ma błąd.</a:t>
            </a:r>
          </a:p>
          <a:p>
            <a:pPr marL="0" indent="0">
              <a:buNone/>
            </a:pPr>
            <a:endParaRPr lang="pl-PL" sz="12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Czerwone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Zamiast rosy piły polską krew.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 tych makach szedł żołnierz i ginął,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Lecz od śmierci silniejszy był gniew.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Przejdą lata i wieki przeminą,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Pozostaną ślady dawnych dni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I tylko maki na Monte Cassino</a:t>
            </a:r>
          </a:p>
          <a:p>
            <a:pPr marL="0" indent="0">
              <a:buNone/>
            </a:pPr>
            <a:r>
              <a:rPr lang="pl-PL" sz="1200" dirty="0">
                <a:latin typeface="Comic Sans MS" pitchFamily="66" charset="0"/>
              </a:rPr>
              <a:t>Czerwieńsze będą, bo z polskiej wzrosną krwi. +</a:t>
            </a:r>
          </a:p>
        </p:txBody>
      </p:sp>
    </p:spTree>
    <p:extLst>
      <p:ext uri="{BB962C8B-B14F-4D97-AF65-F5344CB8AC3E}">
        <p14:creationId xmlns="" xmlns:p14="http://schemas.microsoft.com/office/powerpoint/2010/main" val="2250870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A9FBE1F3-0B58-4C6A-B07C-3D497122C23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omic Sans MS" pitchFamily="66" charset="0"/>
              </a:rPr>
              <a:t>Powstanie  II Korpusu Polskiego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527E49F3-6D52-4FB6-8123-C2F412D7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185" y="1977736"/>
            <a:ext cx="4829897" cy="37776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omic Sans MS" pitchFamily="66" charset="0"/>
              </a:rPr>
              <a:t>II Korpus Polski powstał w sierpniu 1943 roku w Iraku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 z rozkazu Naczelnego Wodza gen. Broni Władysława Sikorskiego –</a:t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już po śmierci Sikorskiego </a:t>
            </a:r>
          </a:p>
          <a:p>
            <a:r>
              <a:rPr lang="pl-PL" dirty="0">
                <a:latin typeface="Comic Sans MS" pitchFamily="66" charset="0"/>
              </a:rPr>
              <a:t>II Korpus Polski w chwili wejścia na front</a:t>
            </a:r>
          </a:p>
          <a:p>
            <a:pPr marL="0" indent="0">
              <a:buNone/>
            </a:pPr>
            <a:r>
              <a:rPr lang="pl-PL" dirty="0">
                <a:latin typeface="Comic Sans MS" pitchFamily="66" charset="0"/>
              </a:rPr>
              <a:t>    Włoski liczył 46000 żołnierzy obu płci.</a:t>
            </a:r>
          </a:p>
          <a:p>
            <a:pPr marL="0" indent="0">
              <a:buNone/>
            </a:pPr>
            <a:r>
              <a:rPr lang="pl-PL" dirty="0">
                <a:latin typeface="Comic Sans MS" pitchFamily="66" charset="0"/>
              </a:rPr>
              <a:t>    We Włoszech II Korpus Polski wchodził</a:t>
            </a:r>
          </a:p>
          <a:p>
            <a:pPr marL="0" indent="0">
              <a:buNone/>
            </a:pPr>
            <a:r>
              <a:rPr lang="pl-PL" dirty="0">
                <a:latin typeface="Comic Sans MS" pitchFamily="66" charset="0"/>
              </a:rPr>
              <a:t>    w skład 8 Armii Brytyjskiej.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6559ED75-335A-4996-8168-B1DAFC47E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801" y="2387108"/>
            <a:ext cx="4906617" cy="3559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1191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5E0B104D-B671-4038-9E7A-A885616F62C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>
                <a:latin typeface="Comic Sans MS" pitchFamily="66" charset="0"/>
              </a:rPr>
              <a:t>W skład II Korpusu Polskiego wchodziły następujące jednostki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="" xmlns:a16="http://schemas.microsoft.com/office/drawing/2014/main" id="{21C8E335-958E-4C5B-8C44-1C78B046E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885" y="2227119"/>
            <a:ext cx="4705206" cy="37776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omic Sans MS" pitchFamily="66" charset="0"/>
              </a:rPr>
              <a:t>2 Warszawska Brygada Pancerna-gen. broni Bronisław Rakowski.</a:t>
            </a:r>
          </a:p>
          <a:p>
            <a:r>
              <a:rPr lang="pl-PL" dirty="0">
                <a:latin typeface="Comic Sans MS" pitchFamily="66" charset="0"/>
              </a:rPr>
              <a:t>3 Dywizja Strzelców Karpackich - gen. Brygady Bronisław Duch.</a:t>
            </a:r>
          </a:p>
          <a:p>
            <a:r>
              <a:rPr lang="pl-PL" dirty="0">
                <a:latin typeface="Comic Sans MS" pitchFamily="66" charset="0"/>
              </a:rPr>
              <a:t>5 Kresowa Dywizja Piechoty - gen. Brygady Nikodem Sulik.</a:t>
            </a:r>
          </a:p>
          <a:p>
            <a:r>
              <a:rPr lang="pl-PL" dirty="0">
                <a:latin typeface="Comic Sans MS" pitchFamily="66" charset="0"/>
              </a:rPr>
              <a:t>2  Grupa Artylerii -  gen. Brygady Ludwik Ząbkowski</a:t>
            </a:r>
          </a:p>
          <a:p>
            <a:r>
              <a:rPr lang="pl-PL" dirty="0">
                <a:latin typeface="Comic Sans MS" pitchFamily="66" charset="0"/>
              </a:rPr>
              <a:t>Baza II Korpusu – gen. Brygady Marian Przewłocki.  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1A5BC697-D193-40F1-B038-3388BC504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20" y="2528605"/>
            <a:ext cx="3811178" cy="29853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12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01E7EF-7BF8-4532-87F6-E2C96B50F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latin typeface="Comic Sans MS" pitchFamily="66" charset="0"/>
              </a:rPr>
              <a:t>Generał Anders 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8DCBCC-68A1-49C1-895A-E531D705B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Comic Sans MS" pitchFamily="66" charset="0"/>
              </a:rPr>
              <a:t> 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="" xmlns:a16="http://schemas.microsoft.com/office/drawing/2014/main" id="{213D470B-A660-4F34-B848-68BCB443AE83}"/>
              </a:ext>
            </a:extLst>
          </p:cNvPr>
          <p:cNvSpPr>
            <a:spLocks noGrp="1"/>
          </p:cNvSpPr>
          <p:nvPr/>
        </p:nvSpPr>
        <p:spPr>
          <a:xfrm>
            <a:off x="904008" y="1887097"/>
            <a:ext cx="6450381" cy="4024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latin typeface="Comic Sans MS" pitchFamily="66" charset="0"/>
              </a:rPr>
              <a:t>Polski oficer , bojową karierę </a:t>
            </a:r>
            <a:r>
              <a:rPr lang="pl-PL" dirty="0" smtClean="0">
                <a:latin typeface="Comic Sans MS" pitchFamily="66" charset="0"/>
              </a:rPr>
              <a:t>rozpoczął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</a:t>
            </a:r>
            <a:r>
              <a:rPr lang="pl-PL" dirty="0">
                <a:latin typeface="Comic Sans MS" pitchFamily="66" charset="0"/>
              </a:rPr>
              <a:t>w 1914, gdy jako porucznik dragonów armii rosyjskiej wyruszył na wojnę. Po utworzeniu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I </a:t>
            </a:r>
            <a:r>
              <a:rPr lang="pl-PL" dirty="0">
                <a:latin typeface="Comic Sans MS" pitchFamily="66" charset="0"/>
              </a:rPr>
              <a:t>Korpusu Polskiego wstąpił do niego ,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a </a:t>
            </a:r>
            <a:r>
              <a:rPr lang="pl-PL" dirty="0">
                <a:latin typeface="Comic Sans MS" pitchFamily="66" charset="0"/>
              </a:rPr>
              <a:t>po kapitulacji korpusu  przybył do Polski .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W </a:t>
            </a:r>
            <a:r>
              <a:rPr lang="pl-PL" dirty="0">
                <a:latin typeface="Comic Sans MS" pitchFamily="66" charset="0"/>
              </a:rPr>
              <a:t>wojnie polsko – bolszewickiej był dowódcą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15 </a:t>
            </a:r>
            <a:r>
              <a:rPr lang="pl-PL" dirty="0">
                <a:latin typeface="Comic Sans MS" pitchFamily="66" charset="0"/>
              </a:rPr>
              <a:t>pułku Ułanów Poznańskich. 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W </a:t>
            </a:r>
            <a:r>
              <a:rPr lang="pl-PL" dirty="0">
                <a:latin typeface="Comic Sans MS" pitchFamily="66" charset="0"/>
              </a:rPr>
              <a:t>1925r. Pełnił obowiązki komendanta Warszawy.</a:t>
            </a:r>
            <a:r>
              <a:rPr lang="pl-PL" sz="2400" dirty="0">
                <a:latin typeface="Comic Sans MS" pitchFamily="66" charset="0"/>
              </a:rPr>
              <a:t> 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Był doradcą Drugiego Korpusu Głównego. 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Brał udział w: wojnach i bitwach, 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I wojnie światowej, </a:t>
            </a:r>
            <a:r>
              <a:rPr lang="pl-PL" sz="2400" dirty="0" smtClean="0">
                <a:latin typeface="Comic Sans MS" pitchFamily="66" charset="0"/>
              </a:rPr>
              <a:t>powstaniu wielkopolskim</a:t>
            </a:r>
            <a:r>
              <a:rPr lang="pl-PL" sz="2400" dirty="0">
                <a:latin typeface="Comic Sans MS" pitchFamily="66" charset="0"/>
              </a:rPr>
              <a:t>, 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wojnie polsko-bolszewickiej,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 II wojnie światowej, kampanii wrześniowej</a:t>
            </a:r>
            <a:br>
              <a:rPr lang="pl-PL" sz="2400" dirty="0">
                <a:latin typeface="Comic Sans MS" pitchFamily="66" charset="0"/>
              </a:rPr>
            </a:br>
            <a:r>
              <a:rPr lang="pl-PL" sz="2400" dirty="0">
                <a:latin typeface="Comic Sans MS" pitchFamily="66" charset="0"/>
              </a:rPr>
              <a:t> i bitwie pod Monte Cassino.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1026" name="Picture 2" descr="Biografia Władysław Anders - postacie II wojny światowej">
            <a:extLst>
              <a:ext uri="{FF2B5EF4-FFF2-40B4-BE49-F238E27FC236}">
                <a16:creationId xmlns="" xmlns:a16="http://schemas.microsoft.com/office/drawing/2014/main" id="{BF24A20A-F241-4555-B974-7BEF0C83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91" y="1753499"/>
            <a:ext cx="3207761" cy="4291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6731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909F26A-9567-45D9-ADB4-881F3958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Ciekawostka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87907CC-75C4-4644-BA6A-1480948D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757" y="1905000"/>
            <a:ext cx="8915400" cy="35445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dirty="0">
                <a:latin typeface="Comic Sans MS" pitchFamily="66" charset="0"/>
              </a:rPr>
              <a:t>Na terenie Palestyny korpus podporządkowano dowódcy brytyjskiej 9 Armii, gen. Williamowi Holmesowi. Strona brytyjska wyznaczyła termin osiągnięcia przez korpus gotowości na 1 stycznia 1944. Dowódca korpusu, gen. Władysław Anders zachował stanowisko dowódcy Armii Polskiej na Wschodzie. 25 listopada 1943 gen. Kazimierz Sosnkowski wydał </a:t>
            </a:r>
            <a:r>
              <a:rPr lang="pl-PL" i="1" dirty="0">
                <a:latin typeface="Comic Sans MS" pitchFamily="66" charset="0"/>
              </a:rPr>
              <a:t>Wytyczne organizacyjne dla Armii Polskiej na Wschodzie</a:t>
            </a:r>
            <a:r>
              <a:rPr lang="pl-PL" dirty="0">
                <a:latin typeface="Comic Sans MS" pitchFamily="66" charset="0"/>
              </a:rPr>
              <a:t>. Zgodnie z tymi wytycznymi Armia Polska na Wschodzie została podzielona na trzy rzuty. Rzut pierwszy tworzył 2 Korpus Polski wraz z Bazą Armii Polskiej na Wschodzie. Rzut drugi tworzył sztab armii i jednostki. Trzeci rzut stanowiły jednostki armii pozostające na terenie Palestyny, Syrii i Iranu.</a:t>
            </a:r>
          </a:p>
          <a:p>
            <a:pPr algn="ctr"/>
            <a:r>
              <a:rPr lang="pl-PL" dirty="0">
                <a:latin typeface="Comic Sans MS" pitchFamily="66" charset="0"/>
              </a:rPr>
              <a:t>W listopadzie rozpoczęto przegrupowanie korpusu do Egiptu. Jako pierwsza przemieściła się 3 DSK. W grudniu wyjechało dowództwo i służby korpusu oraz artyleria.</a:t>
            </a:r>
          </a:p>
        </p:txBody>
      </p:sp>
    </p:spTree>
    <p:extLst>
      <p:ext uri="{BB962C8B-B14F-4D97-AF65-F5344CB8AC3E}">
        <p14:creationId xmlns="" xmlns:p14="http://schemas.microsoft.com/office/powerpoint/2010/main" val="3732477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90EE4CD-1AE4-41C4-897A-EECCA372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4F4C1A50-6DB9-4D13-8807-60EC8F40C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207" y="1905000"/>
            <a:ext cx="4619611" cy="4152900"/>
          </a:xfr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067F7EE1-CFFF-4DB5-A33E-159F7201B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26" y="2453986"/>
            <a:ext cx="5117986" cy="32817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080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="" xmlns:a16="http://schemas.microsoft.com/office/drawing/2014/main" id="{89D83146-1C7A-475F-AD82-623E93AB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2020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Comic Sans MS" pitchFamily="66" charset="0"/>
              </a:rPr>
              <a:t> BITWY O MONTE CASSINO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="" xmlns:a16="http://schemas.microsoft.com/office/drawing/2014/main" id="{9BB389AF-5A48-40F6-BE96-AE658C2778CE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2"/>
                </a:solidFill>
                <a:latin typeface="Comic Sans MS" pitchFamily="66" charset="0"/>
              </a:rPr>
              <a:t>Pierwsza bitwa o zdobycie Monte Cassino rozegrała się w dniach 17-22 stycznia 1944</a:t>
            </a:r>
          </a:p>
          <a:p>
            <a:endParaRPr lang="pl-PL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pl-PL" dirty="0">
                <a:solidFill>
                  <a:schemeClr val="tx2"/>
                </a:solidFill>
                <a:latin typeface="Comic Sans MS" pitchFamily="66" charset="0"/>
              </a:rPr>
              <a:t>Druga bitwa o Monte Cassino rozpoczęła się 12 lutego.</a:t>
            </a:r>
          </a:p>
          <a:p>
            <a:endParaRPr lang="pl-PL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pl-PL" dirty="0">
                <a:solidFill>
                  <a:schemeClr val="tx2"/>
                </a:solidFill>
                <a:latin typeface="Comic Sans MS" pitchFamily="66" charset="0"/>
              </a:rPr>
              <a:t>Trzecia bitwa o Monte Cassino zaczęła się 15 marca od doszczętnego zbombardowania miasta Cassino i klasztoru.</a:t>
            </a:r>
          </a:p>
          <a:p>
            <a:endParaRPr lang="pl-PL" dirty="0">
              <a:solidFill>
                <a:schemeClr val="tx2"/>
              </a:solidFill>
              <a:latin typeface="Comic Sans MS" pitchFamily="66" charset="0"/>
            </a:endParaRPr>
          </a:p>
          <a:p>
            <a:r>
              <a:rPr lang="pl-PL" dirty="0">
                <a:solidFill>
                  <a:schemeClr val="tx2"/>
                </a:solidFill>
                <a:latin typeface="Comic Sans MS" pitchFamily="66" charset="0"/>
              </a:rPr>
              <a:t>Czwarta bitwa: Pierwsze natarcie rozpoczęło się 11 maja o godz.23.00, </a:t>
            </a:r>
            <a:endParaRPr lang="pl-PL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2814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38805E46-FD89-4309-9265-2B1CE3D3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727" y="1154256"/>
            <a:ext cx="7554191" cy="5132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443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671</Words>
  <Application>Microsoft Office PowerPoint</Application>
  <PresentationFormat>Niestandardowy</PresentationFormat>
  <Paragraphs>119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Smuga</vt:lpstr>
      <vt:lpstr>Monte Cassino </vt:lpstr>
      <vt:lpstr>Pieśń o Monte Cassino  </vt:lpstr>
      <vt:lpstr>Powstanie  II Korpusu Polskiego</vt:lpstr>
      <vt:lpstr>W skład II Korpusu Polskiego wchodziły następujące jednostki</vt:lpstr>
      <vt:lpstr>Generał Anders </vt:lpstr>
      <vt:lpstr>Ciekawostka </vt:lpstr>
      <vt:lpstr>Slajd 7</vt:lpstr>
      <vt:lpstr> BITWY O MONTE CASSINO</vt:lpstr>
      <vt:lpstr>Slajd 9</vt:lpstr>
      <vt:lpstr>Żołnierze walczący pod Monte Cassino</vt:lpstr>
      <vt:lpstr>WYKAZ NARODOWOŚCI, KTÓRE WALCZYŁY POD MONTE CASSINO</vt:lpstr>
      <vt:lpstr>Monety o Monte Cassino </vt:lpstr>
      <vt:lpstr>Po zakończeniu II Wojny Światowej</vt:lpstr>
      <vt:lpstr>Źródła  </vt:lpstr>
      <vt:lpstr>Dziękuję za  obejrzenie prezentacji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Cassino</dc:title>
  <dc:creator>User</dc:creator>
  <cp:lastModifiedBy>Admin</cp:lastModifiedBy>
  <cp:revision>10</cp:revision>
  <dcterms:created xsi:type="dcterms:W3CDTF">2020-05-17T11:08:56Z</dcterms:created>
  <dcterms:modified xsi:type="dcterms:W3CDTF">2020-05-25T12:03:59Z</dcterms:modified>
</cp:coreProperties>
</file>